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Lst>
  <p:sldSz cx="18288000" cy="10287000"/>
  <p:notesSz cx="6858000" cy="9144000"/>
  <p:embeddedFontLst>
    <p:embeddedFont>
      <p:font typeface="Lazydog" charset="1" panose="0000000000000000000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fonts/font12.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12.svg>
</file>

<file path=ppt/media/image13.png>
</file>

<file path=ppt/media/image14.svg>
</file>

<file path=ppt/media/image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9.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10.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 Id="rId5" Target="../media/image3.png" Type="http://schemas.openxmlformats.org/officeDocument/2006/relationships/image"/><Relationship Id="rId6" Target="../media/image4.svg" Type="http://schemas.openxmlformats.org/officeDocument/2006/relationships/image"/><Relationship Id="rId7" Target="../media/image2.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11.png" Type="http://schemas.openxmlformats.org/officeDocument/2006/relationships/image"/><Relationship Id="rId5" Target="../media/image12.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3916658" y="112183"/>
            <a:ext cx="10454684" cy="10062633"/>
          </a:xfrm>
          <a:custGeom>
            <a:avLst/>
            <a:gdLst/>
            <a:ahLst/>
            <a:cxnLst/>
            <a:rect r="r" b="b" t="t" l="l"/>
            <a:pathLst>
              <a:path h="10062633" w="10454684">
                <a:moveTo>
                  <a:pt x="0" y="0"/>
                </a:moveTo>
                <a:lnTo>
                  <a:pt x="10454684" y="0"/>
                </a:lnTo>
                <a:lnTo>
                  <a:pt x="10454684" y="10062634"/>
                </a:lnTo>
                <a:lnTo>
                  <a:pt x="0" y="10062634"/>
                </a:lnTo>
                <a:lnTo>
                  <a:pt x="0" y="0"/>
                </a:lnTo>
                <a:close/>
              </a:path>
            </a:pathLst>
          </a:custGeom>
          <a:blipFill>
            <a:blip r:embed="rId3"/>
            <a:stretch>
              <a:fillRect l="0" t="0" r="0" b="0"/>
            </a:stretch>
          </a:blipFill>
        </p:spPr>
      </p:sp>
      <p:sp>
        <p:nvSpPr>
          <p:cNvPr name="Freeform 4" id="4"/>
          <p:cNvSpPr/>
          <p:nvPr/>
        </p:nvSpPr>
        <p:spPr>
          <a:xfrm flipH="false" flipV="false" rot="0">
            <a:off x="14027828" y="7346882"/>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324530">
            <a:off x="-1050153" y="-907951"/>
            <a:ext cx="3532220" cy="5250597"/>
          </a:xfrm>
          <a:custGeom>
            <a:avLst/>
            <a:gdLst/>
            <a:ahLst/>
            <a:cxnLst/>
            <a:rect r="r" b="b" t="t" l="l"/>
            <a:pathLst>
              <a:path h="5250597" w="3532220">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98259" y="7770606"/>
            <a:ext cx="2453917" cy="4114800"/>
          </a:xfrm>
          <a:custGeom>
            <a:avLst/>
            <a:gdLst/>
            <a:ahLst/>
            <a:cxnLst/>
            <a:rect r="r" b="b" t="t" l="l"/>
            <a:pathLst>
              <a:path h="4114800" w="2453917">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509667" y="3186059"/>
            <a:ext cx="15268665" cy="3705332"/>
          </a:xfrm>
          <a:prstGeom prst="rect">
            <a:avLst/>
          </a:prstGeom>
        </p:spPr>
        <p:txBody>
          <a:bodyPr anchor="t" rtlCol="false" tIns="0" lIns="0" bIns="0" rIns="0">
            <a:spAutoFit/>
          </a:bodyPr>
          <a:lstStyle/>
          <a:p>
            <a:pPr algn="ctr">
              <a:lnSpc>
                <a:spcPts val="14890"/>
              </a:lnSpc>
            </a:pPr>
            <a:r>
              <a:rPr lang="en-US" sz="10635">
                <a:solidFill>
                  <a:srgbClr val="3D593D"/>
                </a:solidFill>
                <a:latin typeface="Lazydog Bold"/>
              </a:rPr>
              <a:t>microservicio y serviless </a:t>
            </a:r>
          </a:p>
        </p:txBody>
      </p:sp>
      <p:sp>
        <p:nvSpPr>
          <p:cNvPr name="TextBox 8" id="8"/>
          <p:cNvSpPr txBox="true"/>
          <p:nvPr/>
        </p:nvSpPr>
        <p:spPr>
          <a:xfrm rot="0">
            <a:off x="3916658" y="8314277"/>
            <a:ext cx="10132278" cy="1513729"/>
          </a:xfrm>
          <a:prstGeom prst="rect">
            <a:avLst/>
          </a:prstGeom>
        </p:spPr>
        <p:txBody>
          <a:bodyPr anchor="t" rtlCol="false" tIns="0" lIns="0" bIns="0" rIns="0">
            <a:spAutoFit/>
          </a:bodyPr>
          <a:lstStyle/>
          <a:p>
            <a:pPr algn="ctr">
              <a:lnSpc>
                <a:spcPts val="6018"/>
              </a:lnSpc>
            </a:pPr>
            <a:r>
              <a:rPr lang="en-US" sz="4298">
                <a:solidFill>
                  <a:srgbClr val="3D593D"/>
                </a:solidFill>
                <a:latin typeface="Lazydog"/>
              </a:rPr>
              <a:t>Luna Sofia Hernández</a:t>
            </a:r>
          </a:p>
          <a:p>
            <a:pPr algn="ctr">
              <a:lnSpc>
                <a:spcPts val="6018"/>
              </a:lnSpc>
            </a:pPr>
            <a:r>
              <a:rPr lang="en-US" sz="4298">
                <a:solidFill>
                  <a:srgbClr val="3D593D"/>
                </a:solidFill>
                <a:latin typeface="Lazydog"/>
              </a:rPr>
              <a:t>Wilton Samuel Garrido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6945466">
            <a:off x="-314661" y="6721830"/>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573479"/>
            <a:ext cx="10276151" cy="7104070"/>
            <a:chOff x="0" y="0"/>
            <a:chExt cx="2706476" cy="1871031"/>
          </a:xfrm>
        </p:grpSpPr>
        <p:sp>
          <p:nvSpPr>
            <p:cNvPr name="Freeform 5" id="5"/>
            <p:cNvSpPr/>
            <p:nvPr/>
          </p:nvSpPr>
          <p:spPr>
            <a:xfrm flipH="false" flipV="false" rot="0">
              <a:off x="0" y="0"/>
              <a:ext cx="2706476" cy="1871031"/>
            </a:xfrm>
            <a:custGeom>
              <a:avLst/>
              <a:gdLst/>
              <a:ahLst/>
              <a:cxnLst/>
              <a:rect r="r" b="b" t="t" l="l"/>
              <a:pathLst>
                <a:path h="1871031" w="2706476">
                  <a:moveTo>
                    <a:pt x="0" y="0"/>
                  </a:moveTo>
                  <a:lnTo>
                    <a:pt x="2706476" y="0"/>
                  </a:lnTo>
                  <a:lnTo>
                    <a:pt x="2706476" y="1871031"/>
                  </a:lnTo>
                  <a:lnTo>
                    <a:pt x="0" y="1871031"/>
                  </a:lnTo>
                  <a:close/>
                </a:path>
              </a:pathLst>
            </a:custGeom>
            <a:solidFill>
              <a:srgbClr val="DFECE0"/>
            </a:solidFill>
          </p:spPr>
        </p:sp>
        <p:sp>
          <p:nvSpPr>
            <p:cNvPr name="TextBox 6" id="6"/>
            <p:cNvSpPr txBox="true"/>
            <p:nvPr/>
          </p:nvSpPr>
          <p:spPr>
            <a:xfrm>
              <a:off x="0" y="-38100"/>
              <a:ext cx="2706476" cy="190913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a:rPr>
              <a:t>¿Que es microservicio?</a:t>
            </a:r>
          </a:p>
        </p:txBody>
      </p:sp>
      <p:sp>
        <p:nvSpPr>
          <p:cNvPr name="Freeform 8" id="8"/>
          <p:cNvSpPr/>
          <p:nvPr/>
        </p:nvSpPr>
        <p:spPr>
          <a:xfrm flipH="false" flipV="false" rot="10147575">
            <a:off x="13906889" y="-2057400"/>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10758359" y="2122170"/>
            <a:ext cx="6080059" cy="8170671"/>
            <a:chOff x="0" y="0"/>
            <a:chExt cx="3663950" cy="4923790"/>
          </a:xfrm>
        </p:grpSpPr>
        <p:sp>
          <p:nvSpPr>
            <p:cNvPr name="Freeform 10" id="10"/>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l="-7481" t="0" r="-7481" b="0"/>
              </a:stretch>
            </a:blipFill>
          </p:spPr>
        </p:sp>
        <p:sp>
          <p:nvSpPr>
            <p:cNvPr name="Freeform 11" id="11"/>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sp>
      </p:grpSp>
      <p:sp>
        <p:nvSpPr>
          <p:cNvPr name="TextBox 12" id="12"/>
          <p:cNvSpPr txBox="true"/>
          <p:nvPr/>
        </p:nvSpPr>
        <p:spPr>
          <a:xfrm rot="0">
            <a:off x="1333056" y="3060163"/>
            <a:ext cx="9011491" cy="6064027"/>
          </a:xfrm>
          <a:prstGeom prst="rect">
            <a:avLst/>
          </a:prstGeom>
        </p:spPr>
        <p:txBody>
          <a:bodyPr anchor="t" rtlCol="false" tIns="0" lIns="0" bIns="0" rIns="0">
            <a:spAutoFit/>
          </a:bodyPr>
          <a:lstStyle/>
          <a:p>
            <a:pPr algn="l">
              <a:lnSpc>
                <a:spcPts val="4387"/>
              </a:lnSpc>
            </a:pPr>
            <a:r>
              <a:rPr lang="en-US" sz="3133">
                <a:solidFill>
                  <a:srgbClr val="223022"/>
                </a:solidFill>
                <a:latin typeface="Lazydog"/>
              </a:rPr>
              <a:t>Los microservicios son tanto un estilo de arquitectura como un modo de programar software. Con los microservicios, las aplicaciones se dividen en sus elementos más pequeños e independientes entre sí. A diferencia del enfoque tradicional y monolítico de las aplicaciones, en el que todo se compila en una sola pieza, los microservicios son elementos independientes que funcionan en conjunto para llevar a cabo las mismas tareas.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6945466">
            <a:off x="-314661" y="6721830"/>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573479"/>
            <a:ext cx="10276151" cy="7104070"/>
            <a:chOff x="0" y="0"/>
            <a:chExt cx="2706476" cy="1871031"/>
          </a:xfrm>
        </p:grpSpPr>
        <p:sp>
          <p:nvSpPr>
            <p:cNvPr name="Freeform 5" id="5"/>
            <p:cNvSpPr/>
            <p:nvPr/>
          </p:nvSpPr>
          <p:spPr>
            <a:xfrm flipH="false" flipV="false" rot="0">
              <a:off x="0" y="0"/>
              <a:ext cx="2706476" cy="1871031"/>
            </a:xfrm>
            <a:custGeom>
              <a:avLst/>
              <a:gdLst/>
              <a:ahLst/>
              <a:cxnLst/>
              <a:rect r="r" b="b" t="t" l="l"/>
              <a:pathLst>
                <a:path h="1871031" w="2706476">
                  <a:moveTo>
                    <a:pt x="0" y="0"/>
                  </a:moveTo>
                  <a:lnTo>
                    <a:pt x="2706476" y="0"/>
                  </a:lnTo>
                  <a:lnTo>
                    <a:pt x="2706476" y="1871031"/>
                  </a:lnTo>
                  <a:lnTo>
                    <a:pt x="0" y="1871031"/>
                  </a:lnTo>
                  <a:close/>
                </a:path>
              </a:pathLst>
            </a:custGeom>
            <a:solidFill>
              <a:srgbClr val="DFECE0"/>
            </a:solidFill>
          </p:spPr>
        </p:sp>
        <p:sp>
          <p:nvSpPr>
            <p:cNvPr name="TextBox 6" id="6"/>
            <p:cNvSpPr txBox="true"/>
            <p:nvPr/>
          </p:nvSpPr>
          <p:spPr>
            <a:xfrm>
              <a:off x="0" y="-38100"/>
              <a:ext cx="2706476" cy="190913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Bold"/>
              </a:rPr>
              <a:t>¿cual es su objetivo?</a:t>
            </a:r>
          </a:p>
        </p:txBody>
      </p:sp>
      <p:sp>
        <p:nvSpPr>
          <p:cNvPr name="Freeform 8" id="8"/>
          <p:cNvSpPr/>
          <p:nvPr/>
        </p:nvSpPr>
        <p:spPr>
          <a:xfrm flipH="false" flipV="false" rot="10147575">
            <a:off x="13906889" y="-2057400"/>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grpSp>
        <p:nvGrpSpPr>
          <p:cNvPr name="Group 9" id="9"/>
          <p:cNvGrpSpPr>
            <a:grpSpLocks noChangeAspect="true"/>
          </p:cNvGrpSpPr>
          <p:nvPr/>
        </p:nvGrpSpPr>
        <p:grpSpPr>
          <a:xfrm rot="0">
            <a:off x="10073311" y="2122170"/>
            <a:ext cx="6009049" cy="8075246"/>
            <a:chOff x="0" y="0"/>
            <a:chExt cx="3663950" cy="4923790"/>
          </a:xfrm>
        </p:grpSpPr>
        <p:sp>
          <p:nvSpPr>
            <p:cNvPr name="Freeform 10" id="10"/>
            <p:cNvSpPr/>
            <p:nvPr/>
          </p:nvSpPr>
          <p:spPr>
            <a:xfrm flipH="false" flipV="false" rot="0">
              <a:off x="31750" y="31750"/>
              <a:ext cx="3600450" cy="4859020"/>
            </a:xfrm>
            <a:custGeom>
              <a:avLst/>
              <a:gdLst/>
              <a:ahLst/>
              <a:cxnLst/>
              <a:rect r="r" b="b" t="t" l="l"/>
              <a:pathLst>
                <a:path h="4859020" w="3600450">
                  <a:moveTo>
                    <a:pt x="3600450" y="4499610"/>
                  </a:moveTo>
                  <a:cubicBezTo>
                    <a:pt x="3600450" y="4699000"/>
                    <a:pt x="3439160" y="4859020"/>
                    <a:pt x="3241040" y="4859020"/>
                  </a:cubicBezTo>
                  <a:lnTo>
                    <a:pt x="359410" y="4859020"/>
                  </a:lnTo>
                  <a:cubicBezTo>
                    <a:pt x="160020" y="4859020"/>
                    <a:pt x="0" y="4697730"/>
                    <a:pt x="0" y="4499610"/>
                  </a:cubicBezTo>
                  <a:lnTo>
                    <a:pt x="0" y="359410"/>
                  </a:lnTo>
                  <a:cubicBezTo>
                    <a:pt x="0" y="160020"/>
                    <a:pt x="161290" y="0"/>
                    <a:pt x="359410" y="0"/>
                  </a:cubicBezTo>
                  <a:lnTo>
                    <a:pt x="3239770" y="0"/>
                  </a:lnTo>
                  <a:cubicBezTo>
                    <a:pt x="3439160" y="0"/>
                    <a:pt x="3599180" y="161290"/>
                    <a:pt x="3599180" y="359410"/>
                  </a:cubicBezTo>
                  <a:lnTo>
                    <a:pt x="3600450" y="4499610"/>
                  </a:lnTo>
                  <a:close/>
                </a:path>
              </a:pathLst>
            </a:custGeom>
            <a:blipFill>
              <a:blip r:embed="rId7"/>
              <a:stretch>
                <a:fillRect l="-51216" t="0" r="-51216" b="0"/>
              </a:stretch>
            </a:blipFill>
          </p:spPr>
        </p:sp>
        <p:sp>
          <p:nvSpPr>
            <p:cNvPr name="Freeform 11" id="11"/>
            <p:cNvSpPr/>
            <p:nvPr/>
          </p:nvSpPr>
          <p:spPr>
            <a:xfrm flipH="false" flipV="false" rot="0">
              <a:off x="0" y="0"/>
              <a:ext cx="3663950" cy="4923790"/>
            </a:xfrm>
            <a:custGeom>
              <a:avLst/>
              <a:gdLst/>
              <a:ahLst/>
              <a:cxnLst/>
              <a:rect r="r" b="b" t="t" l="l"/>
              <a:pathLst>
                <a:path h="4923790" w="3663950">
                  <a:moveTo>
                    <a:pt x="3271520" y="4923790"/>
                  </a:moveTo>
                  <a:lnTo>
                    <a:pt x="391160" y="4923790"/>
                  </a:lnTo>
                  <a:cubicBezTo>
                    <a:pt x="175260" y="4923790"/>
                    <a:pt x="0" y="4748530"/>
                    <a:pt x="0" y="4532630"/>
                  </a:cubicBezTo>
                  <a:lnTo>
                    <a:pt x="0" y="392430"/>
                  </a:lnTo>
                  <a:cubicBezTo>
                    <a:pt x="0" y="175260"/>
                    <a:pt x="175260" y="0"/>
                    <a:pt x="391160" y="0"/>
                  </a:cubicBezTo>
                  <a:lnTo>
                    <a:pt x="3271520" y="0"/>
                  </a:lnTo>
                  <a:cubicBezTo>
                    <a:pt x="3487420" y="0"/>
                    <a:pt x="3662680" y="175260"/>
                    <a:pt x="3662680" y="391160"/>
                  </a:cubicBezTo>
                  <a:lnTo>
                    <a:pt x="3662680" y="4531360"/>
                  </a:lnTo>
                  <a:cubicBezTo>
                    <a:pt x="3663950" y="4747260"/>
                    <a:pt x="3487420" y="4923790"/>
                    <a:pt x="3271520" y="4923790"/>
                  </a:cubicBezTo>
                  <a:close/>
                  <a:moveTo>
                    <a:pt x="391160" y="63500"/>
                  </a:moveTo>
                  <a:cubicBezTo>
                    <a:pt x="210820" y="63500"/>
                    <a:pt x="63500" y="210820"/>
                    <a:pt x="63500" y="391160"/>
                  </a:cubicBezTo>
                  <a:lnTo>
                    <a:pt x="63500" y="4531360"/>
                  </a:lnTo>
                  <a:cubicBezTo>
                    <a:pt x="63500" y="4712970"/>
                    <a:pt x="210820" y="4859020"/>
                    <a:pt x="391160" y="4859020"/>
                  </a:cubicBezTo>
                  <a:lnTo>
                    <a:pt x="3271520" y="4859020"/>
                  </a:lnTo>
                  <a:cubicBezTo>
                    <a:pt x="3453130" y="4859020"/>
                    <a:pt x="3599180" y="4711700"/>
                    <a:pt x="3599180" y="4531360"/>
                  </a:cubicBezTo>
                  <a:lnTo>
                    <a:pt x="3599180" y="391160"/>
                  </a:lnTo>
                  <a:cubicBezTo>
                    <a:pt x="3599180" y="209550"/>
                    <a:pt x="3451860" y="63500"/>
                    <a:pt x="3271520" y="63500"/>
                  </a:cubicBezTo>
                  <a:lnTo>
                    <a:pt x="391160" y="63500"/>
                  </a:lnTo>
                  <a:close/>
                </a:path>
              </a:pathLst>
            </a:custGeom>
            <a:solidFill>
              <a:srgbClr val="DFECE0"/>
            </a:solidFill>
          </p:spPr>
        </p:sp>
      </p:grpSp>
      <p:sp>
        <p:nvSpPr>
          <p:cNvPr name="TextBox 12" id="12"/>
          <p:cNvSpPr txBox="true"/>
          <p:nvPr/>
        </p:nvSpPr>
        <p:spPr>
          <a:xfrm rot="0">
            <a:off x="1656858" y="2836202"/>
            <a:ext cx="7487142" cy="6580506"/>
          </a:xfrm>
          <a:prstGeom prst="rect">
            <a:avLst/>
          </a:prstGeom>
        </p:spPr>
        <p:txBody>
          <a:bodyPr anchor="t" rtlCol="false" tIns="0" lIns="0" bIns="0" rIns="0">
            <a:spAutoFit/>
          </a:bodyPr>
          <a:lstStyle/>
          <a:p>
            <a:pPr algn="l">
              <a:lnSpc>
                <a:spcPts val="4794"/>
              </a:lnSpc>
            </a:pPr>
            <a:r>
              <a:rPr lang="en-US" sz="3424">
                <a:solidFill>
                  <a:srgbClr val="223022"/>
                </a:solidFill>
                <a:latin typeface="Lazydog"/>
              </a:rPr>
              <a:t>En pocas palabras, el objetivo es distribuir software de calidad con mayor rapidez. Si bien esto se puede lograr con los microservicios, se deben considerar otras cuestiones. Dividir las aplicaciones en microservicios no es suficiente; es necesario administrarlos, coordinarlos y gestionar los datos que crean y modifican.</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6945466">
            <a:off x="-314661" y="6721830"/>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573479"/>
            <a:ext cx="10276151" cy="7104070"/>
            <a:chOff x="0" y="0"/>
            <a:chExt cx="2706476" cy="1871031"/>
          </a:xfrm>
        </p:grpSpPr>
        <p:sp>
          <p:nvSpPr>
            <p:cNvPr name="Freeform 5" id="5"/>
            <p:cNvSpPr/>
            <p:nvPr/>
          </p:nvSpPr>
          <p:spPr>
            <a:xfrm flipH="false" flipV="false" rot="0">
              <a:off x="0" y="0"/>
              <a:ext cx="2706476" cy="1871031"/>
            </a:xfrm>
            <a:custGeom>
              <a:avLst/>
              <a:gdLst/>
              <a:ahLst/>
              <a:cxnLst/>
              <a:rect r="r" b="b" t="t" l="l"/>
              <a:pathLst>
                <a:path h="1871031" w="2706476">
                  <a:moveTo>
                    <a:pt x="0" y="0"/>
                  </a:moveTo>
                  <a:lnTo>
                    <a:pt x="2706476" y="0"/>
                  </a:lnTo>
                  <a:lnTo>
                    <a:pt x="2706476" y="1871031"/>
                  </a:lnTo>
                  <a:lnTo>
                    <a:pt x="0" y="1871031"/>
                  </a:lnTo>
                  <a:close/>
                </a:path>
              </a:pathLst>
            </a:custGeom>
            <a:solidFill>
              <a:srgbClr val="DFECE0"/>
            </a:solidFill>
          </p:spPr>
        </p:sp>
        <p:sp>
          <p:nvSpPr>
            <p:cNvPr name="TextBox 6" id="6"/>
            <p:cNvSpPr txBox="true"/>
            <p:nvPr/>
          </p:nvSpPr>
          <p:spPr>
            <a:xfrm>
              <a:off x="0" y="-38100"/>
              <a:ext cx="2706476" cy="1909131"/>
            </a:xfrm>
            <a:prstGeom prst="rect">
              <a:avLst/>
            </a:prstGeom>
          </p:spPr>
          <p:txBody>
            <a:bodyPr anchor="ctr" rtlCol="false" tIns="50800" lIns="50800" bIns="50800" rIns="50800"/>
            <a:lstStyle/>
            <a:p>
              <a:pPr algn="ctr">
                <a:lnSpc>
                  <a:spcPts val="2659"/>
                </a:lnSpc>
                <a:spcBef>
                  <a:spcPct val="0"/>
                </a:spcBef>
              </a:pPr>
            </a:p>
          </p:txBody>
        </p:sp>
      </p:grpSp>
      <p:sp>
        <p:nvSpPr>
          <p:cNvPr name="TextBox 7" id="7"/>
          <p:cNvSpPr txBox="true"/>
          <p:nvPr/>
        </p:nvSpPr>
        <p:spPr>
          <a:xfrm rot="0">
            <a:off x="1028700" y="885825"/>
            <a:ext cx="15268665" cy="1236345"/>
          </a:xfrm>
          <a:prstGeom prst="rect">
            <a:avLst/>
          </a:prstGeom>
        </p:spPr>
        <p:txBody>
          <a:bodyPr anchor="t" rtlCol="false" tIns="0" lIns="0" bIns="0" rIns="0">
            <a:spAutoFit/>
          </a:bodyPr>
          <a:lstStyle/>
          <a:p>
            <a:pPr algn="l">
              <a:lnSpc>
                <a:spcPts val="10080"/>
              </a:lnSpc>
            </a:pPr>
            <a:r>
              <a:rPr lang="en-US" sz="7200">
                <a:solidFill>
                  <a:srgbClr val="3D593D"/>
                </a:solidFill>
                <a:latin typeface="Lazydog Bold"/>
              </a:rPr>
              <a:t>algunas caracteristicas son:</a:t>
            </a:r>
          </a:p>
        </p:txBody>
      </p:sp>
      <p:sp>
        <p:nvSpPr>
          <p:cNvPr name="Freeform 8" id="8"/>
          <p:cNvSpPr/>
          <p:nvPr/>
        </p:nvSpPr>
        <p:spPr>
          <a:xfrm flipH="false" flipV="false" rot="10147575">
            <a:off x="13906889" y="-2057400"/>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9" id="9"/>
          <p:cNvSpPr txBox="true"/>
          <p:nvPr/>
        </p:nvSpPr>
        <p:spPr>
          <a:xfrm rot="0">
            <a:off x="828429" y="2420908"/>
            <a:ext cx="16631142" cy="7323488"/>
          </a:xfrm>
          <a:prstGeom prst="rect">
            <a:avLst/>
          </a:prstGeom>
        </p:spPr>
        <p:txBody>
          <a:bodyPr anchor="t" rtlCol="false" tIns="0" lIns="0" bIns="0" rIns="0">
            <a:spAutoFit/>
          </a:bodyPr>
          <a:lstStyle/>
          <a:p>
            <a:pPr algn="l">
              <a:lnSpc>
                <a:spcPts val="5318"/>
              </a:lnSpc>
            </a:pPr>
            <a:r>
              <a:rPr lang="en-US" sz="3798">
                <a:solidFill>
                  <a:srgbClr val="223022"/>
                </a:solidFill>
                <a:latin typeface="Lazydog"/>
              </a:rPr>
              <a:t>*Los servicios se crean para las capacidades empresariales y cada servicio desempeña una sola función. Debido a que se ejecutan de forma independiente, cada servicio se puede actualizar, implementar y escalar para satisfacer la demanda de funciones específicas de una aplicación.</a:t>
            </a:r>
          </a:p>
          <a:p>
            <a:pPr algn="l">
              <a:lnSpc>
                <a:spcPts val="5318"/>
              </a:lnSpc>
            </a:pPr>
          </a:p>
          <a:p>
            <a:pPr algn="l">
              <a:lnSpc>
                <a:spcPts val="5318"/>
              </a:lnSpc>
            </a:pPr>
            <a:r>
              <a:rPr lang="en-US" sz="3798">
                <a:solidFill>
                  <a:srgbClr val="223022"/>
                </a:solidFill>
                <a:latin typeface="Lazydog"/>
              </a:rPr>
              <a:t>*Cada servicio está diseñado para un conjunto de capacidades y se enfoca en resolver un problema específico. Si los desarrolladores aportan más código a un servicio a lo largo del tiempo y el servicio se vuelve complejo, se puede dividir en servicios más pequeños.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8974127">
            <a:off x="-314661" y="-421453"/>
            <a:ext cx="2686721" cy="3993775"/>
          </a:xfrm>
          <a:custGeom>
            <a:avLst/>
            <a:gdLst/>
            <a:ahLst/>
            <a:cxnLst/>
            <a:rect r="r" b="b" t="t" l="l"/>
            <a:pathLst>
              <a:path h="3993775" w="2686721">
                <a:moveTo>
                  <a:pt x="0" y="0"/>
                </a:moveTo>
                <a:lnTo>
                  <a:pt x="2686722" y="0"/>
                </a:lnTo>
                <a:lnTo>
                  <a:pt x="2686722" y="3993776"/>
                </a:lnTo>
                <a:lnTo>
                  <a:pt x="0" y="399377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4" id="4"/>
          <p:cNvSpPr/>
          <p:nvPr/>
        </p:nvSpPr>
        <p:spPr>
          <a:xfrm flipH="false" flipV="false" rot="10147575">
            <a:off x="14327772" y="7157131"/>
            <a:ext cx="5863057" cy="4114800"/>
          </a:xfrm>
          <a:custGeom>
            <a:avLst/>
            <a:gdLst/>
            <a:ahLst/>
            <a:cxnLst/>
            <a:rect r="r" b="b" t="t" l="l"/>
            <a:pathLst>
              <a:path h="4114800" w="5863057">
                <a:moveTo>
                  <a:pt x="0" y="0"/>
                </a:moveTo>
                <a:lnTo>
                  <a:pt x="5863056" y="0"/>
                </a:lnTo>
                <a:lnTo>
                  <a:pt x="5863056"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5" id="5"/>
          <p:cNvSpPr/>
          <p:nvPr/>
        </p:nvSpPr>
        <p:spPr>
          <a:xfrm flipH="false" flipV="false" rot="10669215">
            <a:off x="3598538" y="1249109"/>
            <a:ext cx="10454684" cy="10062633"/>
          </a:xfrm>
          <a:custGeom>
            <a:avLst/>
            <a:gdLst/>
            <a:ahLst/>
            <a:cxnLst/>
            <a:rect r="r" b="b" t="t" l="l"/>
            <a:pathLst>
              <a:path h="10062633" w="10454684">
                <a:moveTo>
                  <a:pt x="0" y="0"/>
                </a:moveTo>
                <a:lnTo>
                  <a:pt x="10454684" y="0"/>
                </a:lnTo>
                <a:lnTo>
                  <a:pt x="10454684" y="10062634"/>
                </a:lnTo>
                <a:lnTo>
                  <a:pt x="0" y="10062634"/>
                </a:lnTo>
                <a:lnTo>
                  <a:pt x="0" y="0"/>
                </a:lnTo>
                <a:close/>
              </a:path>
            </a:pathLst>
          </a:custGeom>
          <a:blipFill>
            <a:blip r:embed="rId7"/>
            <a:stretch>
              <a:fillRect l="0" t="0" r="0" b="0"/>
            </a:stretch>
          </a:blipFill>
        </p:spPr>
      </p:sp>
      <p:grpSp>
        <p:nvGrpSpPr>
          <p:cNvPr name="Group 6" id="6"/>
          <p:cNvGrpSpPr/>
          <p:nvPr/>
        </p:nvGrpSpPr>
        <p:grpSpPr>
          <a:xfrm rot="0">
            <a:off x="2355862" y="2635609"/>
            <a:ext cx="13956738" cy="6142502"/>
            <a:chOff x="0" y="0"/>
            <a:chExt cx="3675849" cy="1617778"/>
          </a:xfrm>
        </p:grpSpPr>
        <p:sp>
          <p:nvSpPr>
            <p:cNvPr name="Freeform 7" id="7"/>
            <p:cNvSpPr/>
            <p:nvPr/>
          </p:nvSpPr>
          <p:spPr>
            <a:xfrm flipH="false" flipV="false" rot="0">
              <a:off x="0" y="0"/>
              <a:ext cx="3675848" cy="1617778"/>
            </a:xfrm>
            <a:custGeom>
              <a:avLst/>
              <a:gdLst/>
              <a:ahLst/>
              <a:cxnLst/>
              <a:rect r="r" b="b" t="t" l="l"/>
              <a:pathLst>
                <a:path h="1617778" w="3675848">
                  <a:moveTo>
                    <a:pt x="0" y="0"/>
                  </a:moveTo>
                  <a:lnTo>
                    <a:pt x="3675848" y="0"/>
                  </a:lnTo>
                  <a:lnTo>
                    <a:pt x="3675848" y="1617778"/>
                  </a:lnTo>
                  <a:lnTo>
                    <a:pt x="0" y="1617778"/>
                  </a:lnTo>
                  <a:close/>
                </a:path>
              </a:pathLst>
            </a:custGeom>
            <a:solidFill>
              <a:srgbClr val="DFECE0"/>
            </a:solidFill>
          </p:spPr>
        </p:sp>
        <p:sp>
          <p:nvSpPr>
            <p:cNvPr name="TextBox 8" id="8"/>
            <p:cNvSpPr txBox="true"/>
            <p:nvPr/>
          </p:nvSpPr>
          <p:spPr>
            <a:xfrm>
              <a:off x="0" y="-38100"/>
              <a:ext cx="3675849" cy="1655878"/>
            </a:xfrm>
            <a:prstGeom prst="rect">
              <a:avLst/>
            </a:prstGeom>
          </p:spPr>
          <p:txBody>
            <a:bodyPr anchor="ctr" rtlCol="false" tIns="50800" lIns="50800" bIns="50800" rIns="50800"/>
            <a:lstStyle/>
            <a:p>
              <a:pPr algn="ctr">
                <a:lnSpc>
                  <a:spcPts val="2659"/>
                </a:lnSpc>
              </a:pPr>
            </a:p>
            <a:p>
              <a:pPr algn="ctr">
                <a:lnSpc>
                  <a:spcPts val="2659"/>
                </a:lnSpc>
                <a:spcBef>
                  <a:spcPct val="0"/>
                </a:spcBef>
              </a:pPr>
            </a:p>
          </p:txBody>
        </p:sp>
      </p:grpSp>
      <p:sp>
        <p:nvSpPr>
          <p:cNvPr name="TextBox 9" id="9"/>
          <p:cNvSpPr txBox="true"/>
          <p:nvPr/>
        </p:nvSpPr>
        <p:spPr>
          <a:xfrm rot="0">
            <a:off x="1028700" y="885825"/>
            <a:ext cx="15268665" cy="1236345"/>
          </a:xfrm>
          <a:prstGeom prst="rect">
            <a:avLst/>
          </a:prstGeom>
        </p:spPr>
        <p:txBody>
          <a:bodyPr anchor="t" rtlCol="false" tIns="0" lIns="0" bIns="0" rIns="0">
            <a:spAutoFit/>
          </a:bodyPr>
          <a:lstStyle/>
          <a:p>
            <a:pPr algn="ctr">
              <a:lnSpc>
                <a:spcPts val="10080"/>
              </a:lnSpc>
            </a:pPr>
            <a:r>
              <a:rPr lang="en-US" sz="7200">
                <a:solidFill>
                  <a:srgbClr val="3D593D"/>
                </a:solidFill>
                <a:latin typeface="Lazydog Bold"/>
              </a:rPr>
              <a:t>Objetivo Principal:</a:t>
            </a:r>
          </a:p>
        </p:txBody>
      </p:sp>
      <p:sp>
        <p:nvSpPr>
          <p:cNvPr name="TextBox 10" id="10"/>
          <p:cNvSpPr txBox="true"/>
          <p:nvPr/>
        </p:nvSpPr>
        <p:spPr>
          <a:xfrm rot="0">
            <a:off x="2355862" y="2559409"/>
            <a:ext cx="13956738" cy="5897246"/>
          </a:xfrm>
          <a:prstGeom prst="rect">
            <a:avLst/>
          </a:prstGeom>
        </p:spPr>
        <p:txBody>
          <a:bodyPr anchor="t" rtlCol="false" tIns="0" lIns="0" bIns="0" rIns="0">
            <a:spAutoFit/>
          </a:bodyPr>
          <a:lstStyle/>
          <a:p>
            <a:pPr algn="ctr">
              <a:lnSpc>
                <a:spcPts val="5179"/>
              </a:lnSpc>
            </a:pPr>
            <a:r>
              <a:rPr lang="en-US" sz="3699">
                <a:solidFill>
                  <a:srgbClr val="223022"/>
                </a:solidFill>
                <a:latin typeface="Lazydog"/>
              </a:rPr>
              <a:t>*Los microservicios se pueden dividir en cinco diferentes categorías: API, Procesamiento de datos, Almacenamiento, Lógica de negocio e Interfaz de usuario.</a:t>
            </a:r>
          </a:p>
          <a:p>
            <a:pPr algn="ctr">
              <a:lnSpc>
                <a:spcPts val="5179"/>
              </a:lnSpc>
            </a:pPr>
          </a:p>
          <a:p>
            <a:pPr algn="ctr">
              <a:lnSpc>
                <a:spcPts val="5179"/>
              </a:lnSpc>
            </a:pPr>
            <a:r>
              <a:rPr lang="en-US" sz="3699">
                <a:solidFill>
                  <a:srgbClr val="223022"/>
                </a:solidFill>
                <a:latin typeface="Lazydog"/>
              </a:rPr>
              <a:t> *Se usan para crear aplicaciones basadas en la nube que se implementan en un modelo distribuido. Son altamente escalables y normalmente requieren menos tiempo y esfuerzo para construir y mantener en comparación con una arquitectura monolítica.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38888" r="0" b="-38888"/>
            </a:stretch>
          </a:blipFill>
        </p:spPr>
      </p:sp>
      <p:sp>
        <p:nvSpPr>
          <p:cNvPr name="Freeform 3" id="3"/>
          <p:cNvSpPr/>
          <p:nvPr/>
        </p:nvSpPr>
        <p:spPr>
          <a:xfrm flipH="false" flipV="false" rot="0">
            <a:off x="2139423" y="-1598406"/>
            <a:ext cx="14009155" cy="13483811"/>
          </a:xfrm>
          <a:custGeom>
            <a:avLst/>
            <a:gdLst/>
            <a:ahLst/>
            <a:cxnLst/>
            <a:rect r="r" b="b" t="t" l="l"/>
            <a:pathLst>
              <a:path h="13483811" w="14009155">
                <a:moveTo>
                  <a:pt x="0" y="0"/>
                </a:moveTo>
                <a:lnTo>
                  <a:pt x="14009154" y="0"/>
                </a:lnTo>
                <a:lnTo>
                  <a:pt x="14009154" y="13483812"/>
                </a:lnTo>
                <a:lnTo>
                  <a:pt x="0" y="13483812"/>
                </a:lnTo>
                <a:lnTo>
                  <a:pt x="0" y="0"/>
                </a:lnTo>
                <a:close/>
              </a:path>
            </a:pathLst>
          </a:custGeom>
          <a:blipFill>
            <a:blip r:embed="rId3"/>
            <a:stretch>
              <a:fillRect l="0" t="0" r="0" b="0"/>
            </a:stretch>
          </a:blipFill>
        </p:spPr>
      </p:sp>
      <p:sp>
        <p:nvSpPr>
          <p:cNvPr name="Freeform 4" id="4"/>
          <p:cNvSpPr/>
          <p:nvPr/>
        </p:nvSpPr>
        <p:spPr>
          <a:xfrm flipH="false" flipV="false" rot="0">
            <a:off x="14027828" y="7346882"/>
            <a:ext cx="5863057" cy="4114800"/>
          </a:xfrm>
          <a:custGeom>
            <a:avLst/>
            <a:gdLst/>
            <a:ahLst/>
            <a:cxnLst/>
            <a:rect r="r" b="b" t="t" l="l"/>
            <a:pathLst>
              <a:path h="4114800" w="5863057">
                <a:moveTo>
                  <a:pt x="0" y="0"/>
                </a:moveTo>
                <a:lnTo>
                  <a:pt x="5863057" y="0"/>
                </a:lnTo>
                <a:lnTo>
                  <a:pt x="5863057"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1324530">
            <a:off x="-1050153" y="-907951"/>
            <a:ext cx="3532220" cy="5250597"/>
          </a:xfrm>
          <a:custGeom>
            <a:avLst/>
            <a:gdLst/>
            <a:ahLst/>
            <a:cxnLst/>
            <a:rect r="r" b="b" t="t" l="l"/>
            <a:pathLst>
              <a:path h="5250597" w="3532220">
                <a:moveTo>
                  <a:pt x="0" y="0"/>
                </a:moveTo>
                <a:lnTo>
                  <a:pt x="3532220" y="0"/>
                </a:lnTo>
                <a:lnTo>
                  <a:pt x="3532220" y="5250596"/>
                </a:lnTo>
                <a:lnTo>
                  <a:pt x="0" y="525059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6" id="6"/>
          <p:cNvSpPr/>
          <p:nvPr/>
        </p:nvSpPr>
        <p:spPr>
          <a:xfrm flipH="false" flipV="false" rot="0">
            <a:off x="-198259" y="7770606"/>
            <a:ext cx="2453917" cy="4114800"/>
          </a:xfrm>
          <a:custGeom>
            <a:avLst/>
            <a:gdLst/>
            <a:ahLst/>
            <a:cxnLst/>
            <a:rect r="r" b="b" t="t" l="l"/>
            <a:pathLst>
              <a:path h="4114800" w="2453917">
                <a:moveTo>
                  <a:pt x="0" y="0"/>
                </a:moveTo>
                <a:lnTo>
                  <a:pt x="2453918" y="0"/>
                </a:lnTo>
                <a:lnTo>
                  <a:pt x="2453918"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7" id="7"/>
          <p:cNvSpPr txBox="true"/>
          <p:nvPr/>
        </p:nvSpPr>
        <p:spPr>
          <a:xfrm rot="0">
            <a:off x="1509667" y="3452759"/>
            <a:ext cx="15268665" cy="3085402"/>
          </a:xfrm>
          <a:prstGeom prst="rect">
            <a:avLst/>
          </a:prstGeom>
        </p:spPr>
        <p:txBody>
          <a:bodyPr anchor="t" rtlCol="false" tIns="0" lIns="0" bIns="0" rIns="0">
            <a:spAutoFit/>
          </a:bodyPr>
          <a:lstStyle/>
          <a:p>
            <a:pPr algn="ctr">
              <a:lnSpc>
                <a:spcPts val="12018"/>
              </a:lnSpc>
            </a:pPr>
            <a:r>
              <a:rPr lang="en-US" sz="10635">
                <a:solidFill>
                  <a:srgbClr val="223022"/>
                </a:solidFill>
                <a:latin typeface="Lazydog"/>
              </a:rPr>
              <a:t>Gracias</a:t>
            </a:r>
          </a:p>
          <a:p>
            <a:pPr algn="ctr">
              <a:lnSpc>
                <a:spcPts val="12018"/>
              </a:lnSpc>
            </a:pPr>
            <a:r>
              <a:rPr lang="en-US" sz="10635">
                <a:solidFill>
                  <a:srgbClr val="223022"/>
                </a:solidFill>
                <a:latin typeface="Lazydog"/>
              </a:rPr>
              <a:t>por su atención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DAGHLctUJlE</dc:identifier>
  <dcterms:modified xsi:type="dcterms:W3CDTF">2011-08-01T06:04:30Z</dcterms:modified>
  <cp:revision>1</cp:revision>
  <dc:title>Presentación de proyecto en acuarela moderna verde</dc:title>
</cp:coreProperties>
</file>

<file path=docProps/thumbnail.jpeg>
</file>